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2"/>
  </p:notesMasterIdLst>
  <p:sldIdLst>
    <p:sldId id="256" r:id="rId2"/>
    <p:sldId id="257" r:id="rId3"/>
    <p:sldId id="259" r:id="rId4"/>
    <p:sldId id="267" r:id="rId5"/>
    <p:sldId id="260" r:id="rId6"/>
    <p:sldId id="265" r:id="rId7"/>
    <p:sldId id="278" r:id="rId8"/>
    <p:sldId id="276" r:id="rId9"/>
    <p:sldId id="266" r:id="rId10"/>
    <p:sldId id="277" r:id="rId11"/>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4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68935FA9-E44E-4438-B618-D1AF3D0605F3}" type="datetimeFigureOut">
              <a:rPr lang="it-IT" smtClean="0"/>
              <a:t>14/03/2018</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it-IT"/>
          </a:p>
        </p:txBody>
      </p:sp>
      <p:sp>
        <p:nvSpPr>
          <p:cNvPr id="5" name="Segnaposto note 4"/>
          <p:cNvSpPr>
            <a:spLocks noGrp="1"/>
          </p:cNvSpPr>
          <p:nvPr>
            <p:ph type="body" sz="quarter" idx="3"/>
          </p:nvPr>
        </p:nvSpPr>
        <p:spPr>
          <a:xfrm>
            <a:off x="709599" y="4924989"/>
            <a:ext cx="5680103" cy="4029684"/>
          </a:xfrm>
          <a:prstGeom prst="rect">
            <a:avLst/>
          </a:prstGeom>
        </p:spPr>
        <p:txBody>
          <a:bodyPr vert="horz" lIns="94768" tIns="47384" rIns="94768" bIns="47384"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2309"/>
            <a:ext cx="3077137" cy="512304"/>
          </a:xfrm>
          <a:prstGeom prst="rect">
            <a:avLst/>
          </a:prstGeom>
        </p:spPr>
        <p:txBody>
          <a:bodyPr vert="horz" lIns="94768" tIns="47384" rIns="94768" bIns="47384" rtlCol="0" anchor="b"/>
          <a:lstStyle>
            <a:lvl1pPr algn="l">
              <a:defRPr sz="1200"/>
            </a:lvl1pPr>
          </a:lstStyle>
          <a:p>
            <a:endParaRPr lang="it-IT"/>
          </a:p>
        </p:txBody>
      </p:sp>
      <p:sp>
        <p:nvSpPr>
          <p:cNvPr id="7" name="Segnaposto numero diapositiva 6"/>
          <p:cNvSpPr>
            <a:spLocks noGrp="1"/>
          </p:cNvSpPr>
          <p:nvPr>
            <p:ph type="sldNum" sz="quarter" idx="5"/>
          </p:nvPr>
        </p:nvSpPr>
        <p:spPr>
          <a:xfrm>
            <a:off x="4020506" y="9722309"/>
            <a:ext cx="3077137" cy="512304"/>
          </a:xfrm>
          <a:prstGeom prst="rect">
            <a:avLst/>
          </a:prstGeom>
        </p:spPr>
        <p:txBody>
          <a:bodyPr vert="horz" lIns="94768" tIns="47384" rIns="94768" bIns="47384" rtlCol="0" anchor="b"/>
          <a:lstStyle>
            <a:lvl1pPr algn="r">
              <a:defRPr sz="1200"/>
            </a:lvl1pPr>
          </a:lstStyle>
          <a:p>
            <a:fld id="{057C9286-FE8D-4E46-B105-A41AF47F6B3B}" type="slidenum">
              <a:rPr lang="it-IT" smtClean="0"/>
              <a:t>‹N›</a:t>
            </a:fld>
            <a:endParaRPr lang="it-IT"/>
          </a:p>
        </p:txBody>
      </p:sp>
    </p:spTree>
    <p:extLst>
      <p:ext uri="{BB962C8B-B14F-4D97-AF65-F5344CB8AC3E}">
        <p14:creationId xmlns:p14="http://schemas.microsoft.com/office/powerpoint/2010/main" val="406613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244530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A18B63-55FF-4AA0-B6CF-328968F3DC30}" type="datetimeFigureOut">
              <a:rPr lang="it-IT" smtClean="0"/>
              <a:t>14/03/2018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198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72615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817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378203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3015570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685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5174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68909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2712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73633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6A18B63-55FF-4AA0-B6CF-328968F3DC30}" type="datetimeFigureOut">
              <a:rPr lang="it-IT" smtClean="0"/>
              <a:t>14/03/2018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240396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A18B63-55FF-4AA0-B6CF-328968F3DC30}" type="datetimeFigureOut">
              <a:rPr lang="it-IT" smtClean="0"/>
              <a:t>14/03/2018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391969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352227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64979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A6A18B63-55FF-4AA0-B6CF-328968F3DC30}" type="datetimeFigureOut">
              <a:rPr lang="it-IT" smtClean="0"/>
              <a:t>14/03/2018</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15502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A18B63-55FF-4AA0-B6CF-328968F3DC30}" type="datetimeFigureOut">
              <a:rPr lang="it-IT" smtClean="0"/>
              <a:t>14/03/2018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239B2FB-D5C7-4C10-BCCB-04336BA2997E}" type="slidenum">
              <a:rPr lang="it-IT" smtClean="0"/>
              <a:t>‹N›</a:t>
            </a:fld>
            <a:endParaRPr lang="it-IT"/>
          </a:p>
        </p:txBody>
      </p:sp>
    </p:spTree>
    <p:extLst>
      <p:ext uri="{BB962C8B-B14F-4D97-AF65-F5344CB8AC3E}">
        <p14:creationId xmlns:p14="http://schemas.microsoft.com/office/powerpoint/2010/main" val="71868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A18B63-55FF-4AA0-B6CF-328968F3DC30}" type="datetimeFigureOut">
              <a:rPr lang="it-IT" smtClean="0"/>
              <a:t>14/03/2018</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39B2FB-D5C7-4C10-BCCB-04336BA2997E}" type="slidenum">
              <a:rPr lang="it-IT" smtClean="0"/>
              <a:t>‹N›</a:t>
            </a:fld>
            <a:endParaRPr lang="it-IT"/>
          </a:p>
        </p:txBody>
      </p:sp>
    </p:spTree>
    <p:extLst>
      <p:ext uri="{BB962C8B-B14F-4D97-AF65-F5344CB8AC3E}">
        <p14:creationId xmlns:p14="http://schemas.microsoft.com/office/powerpoint/2010/main" val="2888380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Progetto mobilità elettrica del Comune dell’Aquila</a:t>
            </a:r>
          </a:p>
        </p:txBody>
      </p:sp>
      <p:sp>
        <p:nvSpPr>
          <p:cNvPr id="3" name="Sottotitolo 2"/>
          <p:cNvSpPr>
            <a:spLocks noGrp="1"/>
          </p:cNvSpPr>
          <p:nvPr>
            <p:ph type="subTitle" idx="1"/>
          </p:nvPr>
        </p:nvSpPr>
        <p:spPr/>
        <p:txBody>
          <a:bodyPr/>
          <a:lstStyle/>
          <a:p>
            <a:r>
              <a:rPr lang="it-IT" dirty="0"/>
              <a:t>Assessorato alla mobilità</a:t>
            </a:r>
          </a:p>
        </p:txBody>
      </p:sp>
      <p:pic>
        <p:nvPicPr>
          <p:cNvPr id="4" name="Immagine 3">
            <a:extLst>
              <a:ext uri="{FF2B5EF4-FFF2-40B4-BE49-F238E27FC236}">
                <a16:creationId xmlns:a16="http://schemas.microsoft.com/office/drawing/2014/main" xmlns="" id="{74DB7C49-74DF-4F19-A63F-DE66FC46F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461" y="2892552"/>
            <a:ext cx="2133600" cy="1072896"/>
          </a:xfrm>
          <a:prstGeom prst="rect">
            <a:avLst/>
          </a:prstGeom>
        </p:spPr>
      </p:pic>
    </p:spTree>
    <p:extLst>
      <p:ext uri="{BB962C8B-B14F-4D97-AF65-F5344CB8AC3E}">
        <p14:creationId xmlns:p14="http://schemas.microsoft.com/office/powerpoint/2010/main" val="293655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F7728AC1-B982-4464-8B02-9D6B31CF2FBA}"/>
              </a:ext>
            </a:extLst>
          </p:cNvPr>
          <p:cNvPicPr>
            <a:picLocks noChangeAspect="1"/>
          </p:cNvPicPr>
          <p:nvPr/>
        </p:nvPicPr>
        <p:blipFill>
          <a:blip r:embed="rId2"/>
          <a:stretch>
            <a:fillRect/>
          </a:stretch>
        </p:blipFill>
        <p:spPr>
          <a:xfrm>
            <a:off x="64654" y="914400"/>
            <a:ext cx="12127345" cy="5190836"/>
          </a:xfrm>
          <a:prstGeom prst="rect">
            <a:avLst/>
          </a:prstGeom>
        </p:spPr>
      </p:pic>
      <p:pic>
        <p:nvPicPr>
          <p:cNvPr id="3" name="Immagine 2">
            <a:extLst>
              <a:ext uri="{FF2B5EF4-FFF2-40B4-BE49-F238E27FC236}">
                <a16:creationId xmlns:a16="http://schemas.microsoft.com/office/drawing/2014/main" xmlns="" id="{04691AD1-467F-47E6-8BC1-DDBC15563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3884" cy="914400"/>
          </a:xfrm>
          <a:prstGeom prst="rect">
            <a:avLst/>
          </a:prstGeom>
        </p:spPr>
      </p:pic>
    </p:spTree>
    <p:extLst>
      <p:ext uri="{BB962C8B-B14F-4D97-AF65-F5344CB8AC3E}">
        <p14:creationId xmlns:p14="http://schemas.microsoft.com/office/powerpoint/2010/main" val="253858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4976" y="1027906"/>
            <a:ext cx="10888824" cy="2523768"/>
          </a:xfrm>
          <a:prstGeom prst="rect">
            <a:avLst/>
          </a:prstGeom>
          <a:noFill/>
        </p:spPr>
        <p:txBody>
          <a:bodyPr wrap="square" rtlCol="0">
            <a:spAutoFit/>
          </a:bodyPr>
          <a:lstStyle/>
          <a:p>
            <a:pPr algn="ctr"/>
            <a:r>
              <a:rPr lang="it-IT" sz="3200" dirty="0">
                <a:solidFill>
                  <a:schemeClr val="accent2"/>
                </a:solidFill>
                <a:latin typeface="Arial Rounded MT Bold" panose="020F0704030504030204" pitchFamily="34" charset="0"/>
              </a:rPr>
              <a:t>PROGETTO MOBILITA’ ELETTRICA</a:t>
            </a:r>
          </a:p>
          <a:p>
            <a:pPr algn="just"/>
            <a:r>
              <a:rPr lang="it-IT" dirty="0"/>
              <a:t>Il progetto si articola in cinque obiettivi che cercano, facendo sistema, di raggiungere fine ultimo di rendere la città dell’Aquila un’avanguardia internazionale rispetto ai cambiamenti che l’Europa ha calendarizzato nell’attuale programma quadro, ma soprattutto che la competitività internazionale si avvia ad acquisire come standard. Vista l’innovatività della materia trattata si intende supportare le singole attività con una capillare azione di comunicazione. Tale piano dovrà tendere alla creazione di una nuova coscienza cittadina che guarda ai sistemi di mobilità alternativa come un valore sociale aggiunto. </a:t>
            </a:r>
          </a:p>
        </p:txBody>
      </p:sp>
      <p:pic>
        <p:nvPicPr>
          <p:cNvPr id="6" name="Immagine 5">
            <a:extLst>
              <a:ext uri="{FF2B5EF4-FFF2-40B4-BE49-F238E27FC236}">
                <a16:creationId xmlns:a16="http://schemas.microsoft.com/office/drawing/2014/main" xmlns="" id="{254A708D-F115-4731-A72F-3C2D7B163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887" y="4100562"/>
            <a:ext cx="3072823" cy="2131674"/>
          </a:xfrm>
          <a:prstGeom prst="rect">
            <a:avLst/>
          </a:prstGeom>
        </p:spPr>
      </p:pic>
      <p:pic>
        <p:nvPicPr>
          <p:cNvPr id="4" name="Immagine 3">
            <a:extLst>
              <a:ext uri="{FF2B5EF4-FFF2-40B4-BE49-F238E27FC236}">
                <a16:creationId xmlns:a16="http://schemas.microsoft.com/office/drawing/2014/main" xmlns="" id="{EFC66586-21FD-44D5-86F9-90F27636C2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399461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254787" y="366672"/>
            <a:ext cx="8233272" cy="1077218"/>
          </a:xfrm>
          <a:prstGeom prst="rect">
            <a:avLst/>
          </a:prstGeom>
          <a:noFill/>
        </p:spPr>
        <p:txBody>
          <a:bodyPr wrap="square" rtlCol="0">
            <a:spAutoFit/>
          </a:bodyPr>
          <a:lstStyle/>
          <a:p>
            <a:pPr algn="ctr"/>
            <a:r>
              <a:rPr lang="it-IT" sz="3200" dirty="0">
                <a:solidFill>
                  <a:schemeClr val="accent2"/>
                </a:solidFill>
                <a:latin typeface="Arial Rounded MT Bold" panose="020F0704030504030204" pitchFamily="34" charset="0"/>
              </a:rPr>
              <a:t>Mobilità di prossimità per i centri storici del Comune dell’Aquila</a:t>
            </a:r>
          </a:p>
        </p:txBody>
      </p:sp>
      <p:sp>
        <p:nvSpPr>
          <p:cNvPr id="3" name="CasellaDiTesto 2">
            <a:extLst>
              <a:ext uri="{FF2B5EF4-FFF2-40B4-BE49-F238E27FC236}">
                <a16:creationId xmlns:a16="http://schemas.microsoft.com/office/drawing/2014/main" xmlns="" id="{495D5CB2-10A5-41DE-9CAC-D599C3D5C0D5}"/>
              </a:ext>
            </a:extLst>
          </p:cNvPr>
          <p:cNvSpPr txBox="1"/>
          <p:nvPr/>
        </p:nvSpPr>
        <p:spPr>
          <a:xfrm>
            <a:off x="114273" y="1462205"/>
            <a:ext cx="4841503" cy="4247317"/>
          </a:xfrm>
          <a:prstGeom prst="rect">
            <a:avLst/>
          </a:prstGeom>
          <a:noFill/>
        </p:spPr>
        <p:txBody>
          <a:bodyPr wrap="square" rtlCol="0">
            <a:spAutoFit/>
          </a:bodyPr>
          <a:lstStyle/>
          <a:p>
            <a:pPr algn="just"/>
            <a:r>
              <a:rPr lang="it-IT" dirty="0"/>
              <a:t>Il servizio di trasporto pubblico, che oggi si sviluppa sulle principali dorsali di viabilità, sarà integrato con collegamenti di prossimità capillari su tutto il territorio. Sono </a:t>
            </a:r>
            <a:r>
              <a:rPr lang="it-IT" dirty="0" err="1"/>
              <a:t>previstenavette</a:t>
            </a:r>
            <a:r>
              <a:rPr lang="it-IT" dirty="0"/>
              <a:t> elettriche per il trasporto pubblico urbano che dovranno servire da collegamento di prossimità tra gli stalli individuati e i centri storici delle frazioni e del capoluogo. In particolare il territorio sarà suddiviso in 5 </a:t>
            </a:r>
            <a:r>
              <a:rPr lang="it-IT" dirty="0" err="1"/>
              <a:t>macroaree</a:t>
            </a:r>
            <a:r>
              <a:rPr lang="it-IT" dirty="0"/>
              <a:t> che afferiscono rispettivamente alla stazione ferroviaria presso il Piazzale della Stazione., la stazione ferroviaria di Paganica sulla S.S. 17 e stazione di Bazzano, la stazione ferroviaria di Sassa, l’Ospedale S. Salvatore a Coppito/Centro Commerciale Aquilone e il Terminal Bus di Collemaggio</a:t>
            </a:r>
          </a:p>
        </p:txBody>
      </p:sp>
      <p:pic>
        <p:nvPicPr>
          <p:cNvPr id="6" name="Immagine 5">
            <a:extLst>
              <a:ext uri="{FF2B5EF4-FFF2-40B4-BE49-F238E27FC236}">
                <a16:creationId xmlns:a16="http://schemas.microsoft.com/office/drawing/2014/main" xmlns="" id="{9CCF409A-B76D-453F-873A-9AE16F9D6158}"/>
              </a:ext>
            </a:extLst>
          </p:cNvPr>
          <p:cNvPicPr>
            <a:picLocks noChangeAspect="1"/>
          </p:cNvPicPr>
          <p:nvPr/>
        </p:nvPicPr>
        <p:blipFill>
          <a:blip r:embed="rId2"/>
          <a:stretch>
            <a:fillRect/>
          </a:stretch>
        </p:blipFill>
        <p:spPr>
          <a:xfrm>
            <a:off x="5419845" y="2289390"/>
            <a:ext cx="6537151" cy="3474102"/>
          </a:xfrm>
          <a:prstGeom prst="rect">
            <a:avLst/>
          </a:prstGeom>
        </p:spPr>
      </p:pic>
      <p:pic>
        <p:nvPicPr>
          <p:cNvPr id="5" name="Immagine 4">
            <a:extLst>
              <a:ext uri="{FF2B5EF4-FFF2-40B4-BE49-F238E27FC236}">
                <a16:creationId xmlns:a16="http://schemas.microsoft.com/office/drawing/2014/main" xmlns="" id="{53536145-A0E8-4581-9152-7FDDC32F6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171695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258458" y="511043"/>
            <a:ext cx="8630366" cy="1077218"/>
          </a:xfrm>
          <a:prstGeom prst="rect">
            <a:avLst/>
          </a:prstGeom>
          <a:noFill/>
        </p:spPr>
        <p:txBody>
          <a:bodyPr wrap="square" rtlCol="0">
            <a:spAutoFit/>
          </a:bodyPr>
          <a:lstStyle/>
          <a:p>
            <a:pPr algn="ctr"/>
            <a:r>
              <a:rPr lang="it-IT" sz="3200" dirty="0">
                <a:solidFill>
                  <a:schemeClr val="accent2"/>
                </a:solidFill>
                <a:latin typeface="Arial Rounded MT Bold" panose="020F0704030504030204" pitchFamily="34" charset="0"/>
              </a:rPr>
              <a:t>Incentivi per la conversione dei veicoli privati in veicoli elettrici</a:t>
            </a:r>
          </a:p>
        </p:txBody>
      </p:sp>
      <p:sp>
        <p:nvSpPr>
          <p:cNvPr id="3" name="CasellaDiTesto 2">
            <a:extLst>
              <a:ext uri="{FF2B5EF4-FFF2-40B4-BE49-F238E27FC236}">
                <a16:creationId xmlns:a16="http://schemas.microsoft.com/office/drawing/2014/main" xmlns="" id="{E4D6B843-D0BB-4F94-9FB9-19831B5F220A}"/>
              </a:ext>
            </a:extLst>
          </p:cNvPr>
          <p:cNvSpPr txBox="1"/>
          <p:nvPr/>
        </p:nvSpPr>
        <p:spPr>
          <a:xfrm>
            <a:off x="0" y="1844996"/>
            <a:ext cx="7047345" cy="3416320"/>
          </a:xfrm>
          <a:prstGeom prst="rect">
            <a:avLst/>
          </a:prstGeom>
          <a:noFill/>
        </p:spPr>
        <p:txBody>
          <a:bodyPr wrap="square" rtlCol="0">
            <a:spAutoFit/>
          </a:bodyPr>
          <a:lstStyle/>
          <a:p>
            <a:pPr algn="just"/>
            <a:r>
              <a:rPr lang="it-IT" dirty="0"/>
              <a:t>La “liberazione” dei centri storici dal traffico veicolare non è compatibile con un rilancio economico degli stessi, in particolare relativamente alle attività commerciali e alle attività artigianali che si auspica torneranno ad animare i centri storici del capoluogo e delle frazioni. Sarà incentivato l’uso dei mezzi elettrici abbattendo così sia l’impatto inquinante in zone già oggi sature di polveri sottili a causa dei processi di ricostruzione, sia l’inquinamento acustico dei classici mezzi di trasporto a idrocarburi. Tali incentivi dovranno essere rivolti a tutti i soggetti produttivi con sede nei centri storici (commercianti, imprese, professionisti etc.) nonché i tassisti con licenza valida per il territorio dell’Aquila che potranno arrivare all’erogazione di un contributo che abbatta fino al 30% l’acquisto di nuovi veicoli elettrici dedicati all’attività d’impresa.</a:t>
            </a:r>
          </a:p>
        </p:txBody>
      </p:sp>
      <p:pic>
        <p:nvPicPr>
          <p:cNvPr id="8" name="Immagine 7" descr="Immagine che contiene edificio, esterni, strada, camion&#10;&#10;Descrizione generata con affidabilità molto elevata">
            <a:extLst>
              <a:ext uri="{FF2B5EF4-FFF2-40B4-BE49-F238E27FC236}">
                <a16:creationId xmlns:a16="http://schemas.microsoft.com/office/drawing/2014/main" xmlns="" id="{01A9AA13-283D-424E-9CC5-A1AEBA67F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574" y="2780145"/>
            <a:ext cx="4310590" cy="2562653"/>
          </a:xfrm>
          <a:prstGeom prst="rect">
            <a:avLst/>
          </a:prstGeom>
        </p:spPr>
      </p:pic>
      <p:pic>
        <p:nvPicPr>
          <p:cNvPr id="6" name="Immagine 5">
            <a:extLst>
              <a:ext uri="{FF2B5EF4-FFF2-40B4-BE49-F238E27FC236}">
                <a16:creationId xmlns:a16="http://schemas.microsoft.com/office/drawing/2014/main" xmlns="" id="{323677C8-4CDE-48D8-B08A-F15C871F81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315347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024989" y="244060"/>
            <a:ext cx="8460955" cy="584775"/>
          </a:xfrm>
          <a:prstGeom prst="rect">
            <a:avLst/>
          </a:prstGeom>
          <a:noFill/>
        </p:spPr>
        <p:txBody>
          <a:bodyPr wrap="square" rtlCol="0">
            <a:spAutoFit/>
          </a:bodyPr>
          <a:lstStyle/>
          <a:p>
            <a:pPr algn="ctr"/>
            <a:r>
              <a:rPr lang="en-US" sz="3200" dirty="0" err="1">
                <a:solidFill>
                  <a:schemeClr val="accent2"/>
                </a:solidFill>
                <a:latin typeface="Arial Rounded MT Bold" panose="020F0704030504030204" pitchFamily="34" charset="0"/>
              </a:rPr>
              <a:t>Conversione</a:t>
            </a:r>
            <a:r>
              <a:rPr lang="en-US" sz="3200" dirty="0">
                <a:solidFill>
                  <a:schemeClr val="accent2"/>
                </a:solidFill>
                <a:latin typeface="Arial Rounded MT Bold" panose="020F0704030504030204" pitchFamily="34" charset="0"/>
              </a:rPr>
              <a:t> </a:t>
            </a:r>
            <a:r>
              <a:rPr lang="en-US" sz="3200" dirty="0" err="1">
                <a:solidFill>
                  <a:schemeClr val="accent2"/>
                </a:solidFill>
                <a:latin typeface="Arial Rounded MT Bold" panose="020F0704030504030204" pitchFamily="34" charset="0"/>
              </a:rPr>
              <a:t>autoparco</a:t>
            </a:r>
            <a:r>
              <a:rPr lang="en-US" sz="3200" dirty="0">
                <a:solidFill>
                  <a:schemeClr val="accent2"/>
                </a:solidFill>
                <a:latin typeface="Arial Rounded MT Bold" panose="020F0704030504030204" pitchFamily="34" charset="0"/>
              </a:rPr>
              <a:t> </a:t>
            </a:r>
            <a:r>
              <a:rPr lang="en-US" sz="3200" dirty="0" err="1">
                <a:solidFill>
                  <a:schemeClr val="accent2"/>
                </a:solidFill>
                <a:latin typeface="Arial Rounded MT Bold" panose="020F0704030504030204" pitchFamily="34" charset="0"/>
              </a:rPr>
              <a:t>Polizia</a:t>
            </a:r>
            <a:r>
              <a:rPr lang="en-US" sz="3200" dirty="0">
                <a:solidFill>
                  <a:schemeClr val="accent2"/>
                </a:solidFill>
                <a:latin typeface="Arial Rounded MT Bold" panose="020F0704030504030204" pitchFamily="34" charset="0"/>
              </a:rPr>
              <a:t> </a:t>
            </a:r>
            <a:r>
              <a:rPr lang="en-US" sz="3200" dirty="0" err="1">
                <a:solidFill>
                  <a:schemeClr val="accent2"/>
                </a:solidFill>
                <a:latin typeface="Arial Rounded MT Bold" panose="020F0704030504030204" pitchFamily="34" charset="0"/>
              </a:rPr>
              <a:t>Municipale</a:t>
            </a:r>
            <a:endParaRPr lang="en-US" sz="3200" dirty="0">
              <a:solidFill>
                <a:schemeClr val="accent2"/>
              </a:solidFill>
              <a:latin typeface="Arial Rounded MT Bold" panose="020F0704030504030204" pitchFamily="34" charset="0"/>
            </a:endParaRPr>
          </a:p>
        </p:txBody>
      </p:sp>
      <p:sp>
        <p:nvSpPr>
          <p:cNvPr id="3" name="CasellaDiTesto 2">
            <a:extLst>
              <a:ext uri="{FF2B5EF4-FFF2-40B4-BE49-F238E27FC236}">
                <a16:creationId xmlns:a16="http://schemas.microsoft.com/office/drawing/2014/main" xmlns="" id="{D07CF945-208D-4988-BEA2-4FA29BA8C5DE}"/>
              </a:ext>
            </a:extLst>
          </p:cNvPr>
          <p:cNvSpPr txBox="1"/>
          <p:nvPr/>
        </p:nvSpPr>
        <p:spPr>
          <a:xfrm>
            <a:off x="183348" y="1205907"/>
            <a:ext cx="4922982" cy="5632311"/>
          </a:xfrm>
          <a:prstGeom prst="rect">
            <a:avLst/>
          </a:prstGeom>
          <a:noFill/>
        </p:spPr>
        <p:txBody>
          <a:bodyPr wrap="square" rtlCol="0">
            <a:spAutoFit/>
          </a:bodyPr>
          <a:lstStyle/>
          <a:p>
            <a:pPr algn="just"/>
            <a:r>
              <a:rPr lang="it-IT" dirty="0"/>
              <a:t>La penetrazione di un messaggio complesso come quello che si intende trasmettere può essere raggiunta solo attraverso azioni virtuose degli Enti Pubblici. Sarà quindi con un’azione di modernizzazione delle strutture del Comune dell’Aquila che si intenderà raggiungere il doppio scopo di un efficientamento delle risorse dell’Ente e di un messaggio chiaro alla città sul cambio di indirizzo in materia di mobilità elettrica. Tale azione sarà la conversione parziale dell’autoparco dei mezzi della Polizia Municipale con mezzi elettrici. Non si può richiedere uno sforzo alla cittadinanza di cui il Comune, Ente territoriale per definizione, non si faccia carico in proprio e come </a:t>
            </a:r>
            <a:r>
              <a:rPr lang="it-IT" dirty="0" smtClean="0"/>
              <a:t>apripista. I veicoli elettrici che inizialmente saranno messi a disposizione della Polizia Municipale saranno 10.</a:t>
            </a:r>
            <a:endParaRPr lang="it-IT" dirty="0"/>
          </a:p>
        </p:txBody>
      </p:sp>
      <p:pic>
        <p:nvPicPr>
          <p:cNvPr id="6" name="Immagine 5">
            <a:extLst>
              <a:ext uri="{FF2B5EF4-FFF2-40B4-BE49-F238E27FC236}">
                <a16:creationId xmlns:a16="http://schemas.microsoft.com/office/drawing/2014/main" xmlns="" id="{1DF93F7C-8C27-44C9-84C9-BCCB016C5758}"/>
              </a:ext>
            </a:extLst>
          </p:cNvPr>
          <p:cNvPicPr>
            <a:picLocks noChangeAspect="1"/>
          </p:cNvPicPr>
          <p:nvPr/>
        </p:nvPicPr>
        <p:blipFill>
          <a:blip r:embed="rId2"/>
          <a:stretch>
            <a:fillRect/>
          </a:stretch>
        </p:blipFill>
        <p:spPr>
          <a:xfrm>
            <a:off x="5634182" y="1940935"/>
            <a:ext cx="6096000" cy="3419475"/>
          </a:xfrm>
          <a:prstGeom prst="rect">
            <a:avLst/>
          </a:prstGeom>
        </p:spPr>
      </p:pic>
      <p:pic>
        <p:nvPicPr>
          <p:cNvPr id="7" name="Immagine 6">
            <a:extLst>
              <a:ext uri="{FF2B5EF4-FFF2-40B4-BE49-F238E27FC236}">
                <a16:creationId xmlns:a16="http://schemas.microsoft.com/office/drawing/2014/main" xmlns="" id="{A162AB01-A6D5-4967-9CFB-33DDA0B8C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38120" cy="1072896"/>
          </a:xfrm>
          <a:prstGeom prst="rect">
            <a:avLst/>
          </a:prstGeom>
        </p:spPr>
      </p:pic>
    </p:spTree>
    <p:extLst>
      <p:ext uri="{BB962C8B-B14F-4D97-AF65-F5344CB8AC3E}">
        <p14:creationId xmlns:p14="http://schemas.microsoft.com/office/powerpoint/2010/main" val="394333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494208" y="373565"/>
            <a:ext cx="5450380" cy="584775"/>
          </a:xfrm>
          <a:prstGeom prst="rect">
            <a:avLst/>
          </a:prstGeom>
          <a:noFill/>
        </p:spPr>
        <p:txBody>
          <a:bodyPr wrap="square" rtlCol="0">
            <a:spAutoFit/>
          </a:bodyPr>
          <a:lstStyle/>
          <a:p>
            <a:pPr algn="ctr"/>
            <a:r>
              <a:rPr lang="en-US" sz="3200" dirty="0" err="1">
                <a:solidFill>
                  <a:schemeClr val="accent2"/>
                </a:solidFill>
                <a:latin typeface="Arial Rounded MT Bold" panose="020F0704030504030204" pitchFamily="34" charset="0"/>
              </a:rPr>
              <a:t>Nodi</a:t>
            </a:r>
            <a:r>
              <a:rPr lang="en-US" sz="3200" dirty="0">
                <a:solidFill>
                  <a:schemeClr val="accent2"/>
                </a:solidFill>
                <a:latin typeface="Arial Rounded MT Bold" panose="020F0704030504030204" pitchFamily="34" charset="0"/>
              </a:rPr>
              <a:t> </a:t>
            </a:r>
            <a:r>
              <a:rPr lang="en-US" sz="3200" dirty="0" err="1">
                <a:solidFill>
                  <a:schemeClr val="accent2"/>
                </a:solidFill>
                <a:latin typeface="Arial Rounded MT Bold" panose="020F0704030504030204" pitchFamily="34" charset="0"/>
              </a:rPr>
              <a:t>Autostradali</a:t>
            </a:r>
            <a:endParaRPr lang="en-US" sz="3200" dirty="0">
              <a:solidFill>
                <a:schemeClr val="accent2"/>
              </a:solidFill>
              <a:latin typeface="Arial Rounded MT Bold" panose="020F0704030504030204" pitchFamily="34" charset="0"/>
            </a:endParaRPr>
          </a:p>
        </p:txBody>
      </p:sp>
      <p:sp>
        <p:nvSpPr>
          <p:cNvPr id="6" name="CasellaDiTesto 5">
            <a:extLst>
              <a:ext uri="{FF2B5EF4-FFF2-40B4-BE49-F238E27FC236}">
                <a16:creationId xmlns:a16="http://schemas.microsoft.com/office/drawing/2014/main" xmlns="" id="{833BB87F-28CC-4DEB-A840-218B3F29EF8F}"/>
              </a:ext>
            </a:extLst>
          </p:cNvPr>
          <p:cNvSpPr txBox="1"/>
          <p:nvPr/>
        </p:nvSpPr>
        <p:spPr>
          <a:xfrm>
            <a:off x="323282" y="1205985"/>
            <a:ext cx="7222764" cy="4247317"/>
          </a:xfrm>
          <a:prstGeom prst="rect">
            <a:avLst/>
          </a:prstGeom>
          <a:noFill/>
        </p:spPr>
        <p:txBody>
          <a:bodyPr wrap="square" rtlCol="0">
            <a:spAutoFit/>
          </a:bodyPr>
          <a:lstStyle/>
          <a:p>
            <a:pPr algn="just"/>
            <a:r>
              <a:rPr lang="it-IT" dirty="0"/>
              <a:t>L’Aquila è uno dei più grandi comuni italiani a livello di territorio, proprio per questo l’asse est-ovest riveste un’importanza fondamentale. Dopo il sisma del 2009 gli insediamenti abitativi nel lato ovest ed est della città sono aumentati notevolmente  ed il nodo autostradale che collega L’Aquila Ovest con L’Aquila Est e viceversa ha assunto un ruolo ancora più importante rispetto a quello che aveva prima del sisma. La posizione dell’Aquila, in questa particolare congiuntura storica, risulta strategica e, a completamento di quanto progettato sino ad ora, risulta necessaria la previsione di due aree provviste di colonne di ricarica elettrica, con tecnologia fast </a:t>
            </a:r>
            <a:r>
              <a:rPr lang="it-IT" dirty="0" err="1"/>
              <a:t>recharge</a:t>
            </a:r>
            <a:r>
              <a:rPr lang="it-IT" dirty="0"/>
              <a:t>, localizzate nelle aree immediatamente limitrofe alle uscite autostradali L’Aquila Est e L’Aquila Ovest.</a:t>
            </a:r>
          </a:p>
          <a:p>
            <a:pPr algn="just"/>
            <a:r>
              <a:rPr lang="it-IT" dirty="0"/>
              <a:t>A tal fine si dovrà prevedere non solo l’installazione delle stazioni di ricarica, ma anche un minimo di infrastrutturazione al fine di rendere gli stalli idonei alla sosta, saranno dotate di due stazioni di ricarica ognuna, per un accesso massimo di 4 auto contemporaneamente. </a:t>
            </a:r>
          </a:p>
        </p:txBody>
      </p:sp>
      <p:pic>
        <p:nvPicPr>
          <p:cNvPr id="8" name="Immagine 7" descr="Immagine che contiene strada, esterni, cielo, automobile&#10;&#10;Descrizione generata con affidabilità molto elevata">
            <a:extLst>
              <a:ext uri="{FF2B5EF4-FFF2-40B4-BE49-F238E27FC236}">
                <a16:creationId xmlns:a16="http://schemas.microsoft.com/office/drawing/2014/main" xmlns="" id="{3F0B6545-84D9-4760-A064-813BBD55A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425" y="1853453"/>
            <a:ext cx="2619375" cy="1743075"/>
          </a:xfrm>
          <a:prstGeom prst="rect">
            <a:avLst/>
          </a:prstGeom>
        </p:spPr>
      </p:pic>
      <p:pic>
        <p:nvPicPr>
          <p:cNvPr id="10" name="Immagine 9" descr="Immagine che contiene via, scena, strada, montagna&#10;&#10;Descrizione generata con affidabilità molto elevata">
            <a:extLst>
              <a:ext uri="{FF2B5EF4-FFF2-40B4-BE49-F238E27FC236}">
                <a16:creationId xmlns:a16="http://schemas.microsoft.com/office/drawing/2014/main" xmlns="" id="{84A34129-DB4E-4B3D-915E-8D9D2EDA5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425" y="3759293"/>
            <a:ext cx="2585770" cy="2249055"/>
          </a:xfrm>
          <a:prstGeom prst="rect">
            <a:avLst/>
          </a:prstGeom>
        </p:spPr>
      </p:pic>
      <p:pic>
        <p:nvPicPr>
          <p:cNvPr id="7" name="Immagine 6">
            <a:extLst>
              <a:ext uri="{FF2B5EF4-FFF2-40B4-BE49-F238E27FC236}">
                <a16:creationId xmlns:a16="http://schemas.microsoft.com/office/drawing/2014/main" xmlns="" id="{81A0909A-B117-4170-A57A-D58F3FB9F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136027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221902FE-715F-41BB-BCEE-C1ED30C315BE}"/>
              </a:ext>
            </a:extLst>
          </p:cNvPr>
          <p:cNvSpPr txBox="1"/>
          <p:nvPr/>
        </p:nvSpPr>
        <p:spPr>
          <a:xfrm>
            <a:off x="1109326" y="460223"/>
            <a:ext cx="10331706" cy="584775"/>
          </a:xfrm>
          <a:prstGeom prst="rect">
            <a:avLst/>
          </a:prstGeom>
          <a:noFill/>
        </p:spPr>
        <p:txBody>
          <a:bodyPr wrap="square" rtlCol="0">
            <a:spAutoFit/>
          </a:bodyPr>
          <a:lstStyle/>
          <a:p>
            <a:pPr algn="ctr"/>
            <a:r>
              <a:rPr lang="en-US" sz="3200" dirty="0" err="1">
                <a:solidFill>
                  <a:schemeClr val="accent2"/>
                </a:solidFill>
                <a:latin typeface="Arial Rounded MT Bold" panose="020F0704030504030204" pitchFamily="34" charset="0"/>
              </a:rPr>
              <a:t>Promozione</a:t>
            </a:r>
            <a:r>
              <a:rPr lang="en-US" sz="3200" dirty="0">
                <a:solidFill>
                  <a:schemeClr val="accent2"/>
                </a:solidFill>
                <a:latin typeface="Arial Rounded MT Bold" panose="020F0704030504030204" pitchFamily="34" charset="0"/>
              </a:rPr>
              <a:t> </a:t>
            </a:r>
            <a:r>
              <a:rPr lang="en-US" sz="3200" dirty="0" err="1">
                <a:solidFill>
                  <a:schemeClr val="accent2"/>
                </a:solidFill>
                <a:latin typeface="Arial Rounded MT Bold" panose="020F0704030504030204" pitchFamily="34" charset="0"/>
              </a:rPr>
              <a:t>dell’utilizzo</a:t>
            </a:r>
            <a:r>
              <a:rPr lang="en-US" sz="3200" dirty="0">
                <a:solidFill>
                  <a:schemeClr val="accent2"/>
                </a:solidFill>
                <a:latin typeface="Arial Rounded MT Bold" panose="020F0704030504030204" pitchFamily="34" charset="0"/>
              </a:rPr>
              <a:t> di </a:t>
            </a:r>
            <a:r>
              <a:rPr lang="en-US" sz="3200" dirty="0" err="1">
                <a:solidFill>
                  <a:schemeClr val="accent2"/>
                </a:solidFill>
                <a:latin typeface="Arial Rounded MT Bold" panose="020F0704030504030204" pitchFamily="34" charset="0"/>
              </a:rPr>
              <a:t>bici</a:t>
            </a:r>
            <a:r>
              <a:rPr lang="en-US" sz="3200" dirty="0">
                <a:solidFill>
                  <a:schemeClr val="accent2"/>
                </a:solidFill>
                <a:latin typeface="Arial Rounded MT Bold" panose="020F0704030504030204" pitchFamily="34" charset="0"/>
              </a:rPr>
              <a:t> </a:t>
            </a:r>
            <a:r>
              <a:rPr lang="en-US" sz="3200" dirty="0" err="1">
                <a:solidFill>
                  <a:schemeClr val="accent2"/>
                </a:solidFill>
                <a:latin typeface="Arial Rounded MT Bold" panose="020F0704030504030204" pitchFamily="34" charset="0"/>
              </a:rPr>
              <a:t>elettriche</a:t>
            </a:r>
            <a:endParaRPr lang="en-US" sz="3200" dirty="0">
              <a:solidFill>
                <a:schemeClr val="accent2"/>
              </a:solidFill>
              <a:latin typeface="Arial Rounded MT Bold" panose="020F0704030504030204" pitchFamily="34" charset="0"/>
            </a:endParaRPr>
          </a:p>
        </p:txBody>
      </p:sp>
      <p:sp>
        <p:nvSpPr>
          <p:cNvPr id="7" name="CasellaDiTesto 6">
            <a:extLst>
              <a:ext uri="{FF2B5EF4-FFF2-40B4-BE49-F238E27FC236}">
                <a16:creationId xmlns:a16="http://schemas.microsoft.com/office/drawing/2014/main" xmlns="" id="{F41096B7-9F80-4351-9E09-527AD8C3657F}"/>
              </a:ext>
            </a:extLst>
          </p:cNvPr>
          <p:cNvSpPr txBox="1"/>
          <p:nvPr/>
        </p:nvSpPr>
        <p:spPr>
          <a:xfrm>
            <a:off x="277091" y="1776990"/>
            <a:ext cx="6299200" cy="3416320"/>
          </a:xfrm>
          <a:prstGeom prst="rect">
            <a:avLst/>
          </a:prstGeom>
          <a:noFill/>
        </p:spPr>
        <p:txBody>
          <a:bodyPr wrap="square" rtlCol="0">
            <a:spAutoFit/>
          </a:bodyPr>
          <a:lstStyle/>
          <a:p>
            <a:pPr algn="just"/>
            <a:r>
              <a:rPr lang="it-IT" dirty="0"/>
              <a:t>Un intervento integrato sul sistema di mobilità oltre al TPL e al trasporto su autovettura deve tenere in considerazione anche i mezzi di trasporto alternativi quali le biciclette. In tal senso la  conformazione del territorio obbliga nella scelta l’utilizzo delle biciclette a pedalata assistita con motore elettrico. Il Comune ha già avviato delle linee di intervento tramite il sostegno all’acquisto di biciclette elettriche a pedalata assistita ed è in corso la realizzazione di una pista ciclabile che integrerà con una dorsale est - ovest  il sistema stradale della città</a:t>
            </a:r>
            <a:r>
              <a:rPr lang="it-IT" dirty="0" smtClean="0"/>
              <a:t>. </a:t>
            </a:r>
            <a:r>
              <a:rPr lang="it-IT" dirty="0" smtClean="0"/>
              <a:t>Verranno predisposte 27 colonnine per la ricarica di queste biciclette.</a:t>
            </a:r>
            <a:endParaRPr lang="it-IT" dirty="0"/>
          </a:p>
        </p:txBody>
      </p:sp>
      <p:pic>
        <p:nvPicPr>
          <p:cNvPr id="9" name="Immagine 8" descr="Immagine che contiene edificio, esterni, bicicletta, erba&#10;&#10;Descrizione generata con affidabilità molto elevata">
            <a:extLst>
              <a:ext uri="{FF2B5EF4-FFF2-40B4-BE49-F238E27FC236}">
                <a16:creationId xmlns:a16="http://schemas.microsoft.com/office/drawing/2014/main" xmlns="" id="{2FB89D55-A8AA-4655-B5A2-9B0234A2D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876" y="3158837"/>
            <a:ext cx="3664960" cy="2946552"/>
          </a:xfrm>
          <a:prstGeom prst="rect">
            <a:avLst/>
          </a:prstGeom>
        </p:spPr>
      </p:pic>
      <p:pic>
        <p:nvPicPr>
          <p:cNvPr id="5" name="Immagine 4">
            <a:extLst>
              <a:ext uri="{FF2B5EF4-FFF2-40B4-BE49-F238E27FC236}">
                <a16:creationId xmlns:a16="http://schemas.microsoft.com/office/drawing/2014/main" xmlns="" id="{ADA2063E-0918-446F-A465-FD87089B6A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287249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831273" y="4405993"/>
            <a:ext cx="4075687" cy="2070190"/>
          </a:xfrm>
          <a:prstGeom prst="rect">
            <a:avLst/>
          </a:prstGeom>
        </p:spPr>
      </p:pic>
      <p:sp>
        <p:nvSpPr>
          <p:cNvPr id="9" name="CasellaDiTesto 8">
            <a:extLst>
              <a:ext uri="{FF2B5EF4-FFF2-40B4-BE49-F238E27FC236}">
                <a16:creationId xmlns:a16="http://schemas.microsoft.com/office/drawing/2014/main" xmlns="" id="{E0AA57E3-F3B6-47DD-BE5E-79C86E12A5B1}"/>
              </a:ext>
            </a:extLst>
          </p:cNvPr>
          <p:cNvSpPr txBox="1"/>
          <p:nvPr/>
        </p:nvSpPr>
        <p:spPr>
          <a:xfrm>
            <a:off x="3370810" y="926762"/>
            <a:ext cx="5450380" cy="584775"/>
          </a:xfrm>
          <a:prstGeom prst="rect">
            <a:avLst/>
          </a:prstGeom>
          <a:noFill/>
        </p:spPr>
        <p:txBody>
          <a:bodyPr wrap="square" rtlCol="0">
            <a:spAutoFit/>
          </a:bodyPr>
          <a:lstStyle/>
          <a:p>
            <a:pPr algn="ctr"/>
            <a:r>
              <a:rPr lang="en-US" sz="3200" dirty="0" err="1">
                <a:solidFill>
                  <a:schemeClr val="accent2"/>
                </a:solidFill>
                <a:latin typeface="Arial Rounded MT Bold" panose="020F0704030504030204" pitchFamily="34" charset="0"/>
              </a:rPr>
              <a:t>Stazioni</a:t>
            </a:r>
            <a:r>
              <a:rPr lang="en-US" sz="3200" dirty="0">
                <a:solidFill>
                  <a:schemeClr val="accent2"/>
                </a:solidFill>
                <a:latin typeface="Arial Rounded MT Bold" panose="020F0704030504030204" pitchFamily="34" charset="0"/>
              </a:rPr>
              <a:t> di </a:t>
            </a:r>
            <a:r>
              <a:rPr lang="en-US" sz="3200" dirty="0" err="1">
                <a:solidFill>
                  <a:schemeClr val="accent2"/>
                </a:solidFill>
                <a:latin typeface="Arial Rounded MT Bold" panose="020F0704030504030204" pitchFamily="34" charset="0"/>
              </a:rPr>
              <a:t>ricarica</a:t>
            </a:r>
            <a:endParaRPr lang="en-US" sz="3200" dirty="0">
              <a:solidFill>
                <a:schemeClr val="accent2"/>
              </a:solidFill>
              <a:latin typeface="Arial Rounded MT Bold" panose="020F0704030504030204" pitchFamily="34" charset="0"/>
            </a:endParaRPr>
          </a:p>
        </p:txBody>
      </p:sp>
      <p:sp>
        <p:nvSpPr>
          <p:cNvPr id="4" name="CasellaDiTesto 3">
            <a:extLst>
              <a:ext uri="{FF2B5EF4-FFF2-40B4-BE49-F238E27FC236}">
                <a16:creationId xmlns:a16="http://schemas.microsoft.com/office/drawing/2014/main" xmlns="" id="{26941FC9-1AF8-4520-A3A1-061DDBDD3949}"/>
              </a:ext>
            </a:extLst>
          </p:cNvPr>
          <p:cNvSpPr txBox="1"/>
          <p:nvPr/>
        </p:nvSpPr>
        <p:spPr>
          <a:xfrm>
            <a:off x="489527" y="1654824"/>
            <a:ext cx="5102418" cy="2585323"/>
          </a:xfrm>
          <a:prstGeom prst="rect">
            <a:avLst/>
          </a:prstGeom>
          <a:noFill/>
        </p:spPr>
        <p:txBody>
          <a:bodyPr wrap="square" rtlCol="0">
            <a:spAutoFit/>
          </a:bodyPr>
          <a:lstStyle/>
          <a:p>
            <a:pPr algn="just"/>
            <a:r>
              <a:rPr lang="it-IT" dirty="0"/>
              <a:t>Tutto il progetto è integrato con le attività di predisposizione delle stazioni di ricarica sul territorio comunale. Un’azione che mette a sistema più fonti di finanziamento e permetterà di creare una rete di ricarica per auto elettriche tra le più capillari d’Italia</a:t>
            </a:r>
            <a:r>
              <a:rPr lang="it-IT" dirty="0" smtClean="0"/>
              <a:t>. </a:t>
            </a:r>
            <a:r>
              <a:rPr lang="it-IT" dirty="0" smtClean="0"/>
              <a:t>L’obiettivo è di raggiungere 42 punti di ricarica per le auto </a:t>
            </a:r>
            <a:r>
              <a:rPr lang="it-IT" smtClean="0"/>
              <a:t>e 6 </a:t>
            </a:r>
            <a:r>
              <a:rPr lang="it-IT" dirty="0" smtClean="0"/>
              <a:t>per gli autobus</a:t>
            </a:r>
            <a:endParaRPr lang="it-IT" dirty="0"/>
          </a:p>
        </p:txBody>
      </p:sp>
      <p:pic>
        <p:nvPicPr>
          <p:cNvPr id="5" name="Immagine 4">
            <a:extLst>
              <a:ext uri="{FF2B5EF4-FFF2-40B4-BE49-F238E27FC236}">
                <a16:creationId xmlns:a16="http://schemas.microsoft.com/office/drawing/2014/main" xmlns="" id="{17720D49-A403-407C-A607-95991403EC6C}"/>
              </a:ext>
            </a:extLst>
          </p:cNvPr>
          <p:cNvPicPr>
            <a:picLocks noChangeAspect="1"/>
          </p:cNvPicPr>
          <p:nvPr/>
        </p:nvPicPr>
        <p:blipFill>
          <a:blip r:embed="rId3"/>
          <a:stretch>
            <a:fillRect/>
          </a:stretch>
        </p:blipFill>
        <p:spPr>
          <a:xfrm>
            <a:off x="5960768" y="1708729"/>
            <a:ext cx="6000323" cy="4113452"/>
          </a:xfrm>
          <a:prstGeom prst="rect">
            <a:avLst/>
          </a:prstGeom>
        </p:spPr>
      </p:pic>
      <p:pic>
        <p:nvPicPr>
          <p:cNvPr id="6" name="Immagine 5">
            <a:extLst>
              <a:ext uri="{FF2B5EF4-FFF2-40B4-BE49-F238E27FC236}">
                <a16:creationId xmlns:a16="http://schemas.microsoft.com/office/drawing/2014/main" xmlns="" id="{3E9A508A-8959-46C8-A9B8-4F1BC5C29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65746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701113" y="919242"/>
            <a:ext cx="8789773" cy="1446550"/>
          </a:xfrm>
          <a:prstGeom prst="rect">
            <a:avLst/>
          </a:prstGeom>
          <a:noFill/>
        </p:spPr>
        <p:txBody>
          <a:bodyPr wrap="square" rtlCol="0">
            <a:spAutoFit/>
          </a:bodyPr>
          <a:lstStyle/>
          <a:p>
            <a:pPr algn="ctr"/>
            <a:r>
              <a:rPr lang="it-IT" sz="3200" dirty="0">
                <a:solidFill>
                  <a:schemeClr val="accent2"/>
                </a:solidFill>
                <a:latin typeface="Arial Rounded MT Bold" panose="020F0704030504030204" pitchFamily="34" charset="0"/>
              </a:rPr>
              <a:t>PROGRAMMAZIONE INTEGRATA</a:t>
            </a:r>
          </a:p>
          <a:p>
            <a:pPr algn="ctr"/>
            <a:r>
              <a:rPr lang="it-IT" sz="1400" dirty="0">
                <a:solidFill>
                  <a:schemeClr val="accent2"/>
                </a:solidFill>
                <a:latin typeface="Arial Rounded MT Bold" panose="020F0704030504030204" pitchFamily="34" charset="0"/>
              </a:rPr>
              <a:t>Le azioni del progetto sono un elemento di un quadro generale, rappresentato dall’integrazione dei finanziamenti, che consente di raggiungere gli scopi prefissi grazie ad una forte azione di programmazione, grazie alla quale il Comune può massimizzare l’efficacia di ogni finanziamento ottenuto.</a:t>
            </a:r>
          </a:p>
        </p:txBody>
      </p:sp>
      <p:graphicFrame>
        <p:nvGraphicFramePr>
          <p:cNvPr id="8" name="Tabella 7">
            <a:extLst>
              <a:ext uri="{FF2B5EF4-FFF2-40B4-BE49-F238E27FC236}">
                <a16:creationId xmlns:a16="http://schemas.microsoft.com/office/drawing/2014/main" xmlns="" id="{A9A3A98C-E8CC-434F-A629-FD2AFA79C8D1}"/>
              </a:ext>
            </a:extLst>
          </p:cNvPr>
          <p:cNvGraphicFramePr>
            <a:graphicFrameLocks noGrp="1"/>
          </p:cNvGraphicFramePr>
          <p:nvPr>
            <p:extLst>
              <p:ext uri="{D42A27DB-BD31-4B8C-83A1-F6EECF244321}">
                <p14:modId xmlns:p14="http://schemas.microsoft.com/office/powerpoint/2010/main" val="123839574"/>
              </p:ext>
            </p:extLst>
          </p:nvPr>
        </p:nvGraphicFramePr>
        <p:xfrm>
          <a:off x="838199" y="2466109"/>
          <a:ext cx="10768345" cy="3753619"/>
        </p:xfrm>
        <a:graphic>
          <a:graphicData uri="http://schemas.openxmlformats.org/drawingml/2006/table">
            <a:tbl>
              <a:tblPr firstRow="1" firstCol="1" bandRow="1">
                <a:tableStyleId>{5C22544A-7EE6-4342-B048-85BDC9FD1C3A}</a:tableStyleId>
              </a:tblPr>
              <a:tblGrid>
                <a:gridCol w="2040520">
                  <a:extLst>
                    <a:ext uri="{9D8B030D-6E8A-4147-A177-3AD203B41FA5}">
                      <a16:colId xmlns:a16="http://schemas.microsoft.com/office/drawing/2014/main" xmlns="" val="1289645072"/>
                    </a:ext>
                  </a:extLst>
                </a:gridCol>
                <a:gridCol w="2040520">
                  <a:extLst>
                    <a:ext uri="{9D8B030D-6E8A-4147-A177-3AD203B41FA5}">
                      <a16:colId xmlns:a16="http://schemas.microsoft.com/office/drawing/2014/main" xmlns="" val="2708366867"/>
                    </a:ext>
                  </a:extLst>
                </a:gridCol>
                <a:gridCol w="1320055">
                  <a:extLst>
                    <a:ext uri="{9D8B030D-6E8A-4147-A177-3AD203B41FA5}">
                      <a16:colId xmlns:a16="http://schemas.microsoft.com/office/drawing/2014/main" xmlns="" val="1839087131"/>
                    </a:ext>
                  </a:extLst>
                </a:gridCol>
                <a:gridCol w="1542480">
                  <a:extLst>
                    <a:ext uri="{9D8B030D-6E8A-4147-A177-3AD203B41FA5}">
                      <a16:colId xmlns:a16="http://schemas.microsoft.com/office/drawing/2014/main" xmlns="" val="1367846231"/>
                    </a:ext>
                  </a:extLst>
                </a:gridCol>
                <a:gridCol w="1542480">
                  <a:extLst>
                    <a:ext uri="{9D8B030D-6E8A-4147-A177-3AD203B41FA5}">
                      <a16:colId xmlns:a16="http://schemas.microsoft.com/office/drawing/2014/main" xmlns="" val="4275167132"/>
                    </a:ext>
                  </a:extLst>
                </a:gridCol>
                <a:gridCol w="1320055">
                  <a:extLst>
                    <a:ext uri="{9D8B030D-6E8A-4147-A177-3AD203B41FA5}">
                      <a16:colId xmlns:a16="http://schemas.microsoft.com/office/drawing/2014/main" xmlns="" val="2068434348"/>
                    </a:ext>
                  </a:extLst>
                </a:gridCol>
                <a:gridCol w="962235">
                  <a:extLst>
                    <a:ext uri="{9D8B030D-6E8A-4147-A177-3AD203B41FA5}">
                      <a16:colId xmlns:a16="http://schemas.microsoft.com/office/drawing/2014/main" xmlns="" val="3942984821"/>
                    </a:ext>
                  </a:extLst>
                </a:gridCol>
              </a:tblGrid>
              <a:tr h="222254">
                <a:tc rowSpan="2">
                  <a:txBody>
                    <a:bodyPr/>
                    <a:lstStyle/>
                    <a:p>
                      <a:pPr algn="ctr">
                        <a:spcAft>
                          <a:spcPts val="0"/>
                        </a:spcAft>
                      </a:pPr>
                      <a:r>
                        <a:rPr lang="it-IT" sz="700">
                          <a:effectLst/>
                        </a:rPr>
                        <a:t>Obiettivi</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rowSpan="2">
                  <a:txBody>
                    <a:bodyPr/>
                    <a:lstStyle/>
                    <a:p>
                      <a:pPr algn="ctr">
                        <a:spcAft>
                          <a:spcPts val="0"/>
                        </a:spcAft>
                      </a:pPr>
                      <a:r>
                        <a:rPr lang="it-IT" sz="700">
                          <a:effectLst/>
                        </a:rPr>
                        <a:t>Intervento</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gridSpan="5">
                  <a:txBody>
                    <a:bodyPr/>
                    <a:lstStyle/>
                    <a:p>
                      <a:pPr algn="ctr">
                        <a:spcAft>
                          <a:spcPts val="0"/>
                        </a:spcAft>
                      </a:pPr>
                      <a:r>
                        <a:rPr lang="it-IT" sz="700">
                          <a:effectLst/>
                        </a:rPr>
                        <a:t>FONTI DI FINANZIAMENTO</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881936673"/>
                  </a:ext>
                </a:extLst>
              </a:tr>
              <a:tr h="351903">
                <a:tc vMerge="1">
                  <a:txBody>
                    <a:bodyPr/>
                    <a:lstStyle/>
                    <a:p>
                      <a:endParaRPr lang="it-IT"/>
                    </a:p>
                  </a:txBody>
                  <a:tcPr/>
                </a:tc>
                <a:tc vMerge="1">
                  <a:txBody>
                    <a:bodyPr/>
                    <a:lstStyle/>
                    <a:p>
                      <a:endParaRPr lang="it-IT"/>
                    </a:p>
                  </a:txBody>
                  <a:tcPr/>
                </a:tc>
                <a:tc>
                  <a:txBody>
                    <a:bodyPr/>
                    <a:lstStyle/>
                    <a:p>
                      <a:pPr algn="ctr">
                        <a:spcAft>
                          <a:spcPts val="0"/>
                        </a:spcAft>
                      </a:pPr>
                      <a:r>
                        <a:rPr lang="it-IT" sz="700">
                          <a:effectLst/>
                        </a:rPr>
                        <a:t>SUS (Por Fesr 2014-2020)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Fondi Comunali</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en-US" sz="700">
                          <a:effectLst/>
                        </a:rPr>
                        <a:t>Delibera CIPE 135/2012 – AdP Smart City/ENEL</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Restart Abruzzo</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TOTALE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1678047905"/>
                  </a:ext>
                </a:extLst>
              </a:tr>
              <a:tr h="401290">
                <a:tc rowSpan="2">
                  <a:txBody>
                    <a:bodyPr/>
                    <a:lstStyle/>
                    <a:p>
                      <a:pPr algn="ctr">
                        <a:spcAft>
                          <a:spcPts val="0"/>
                        </a:spcAft>
                      </a:pPr>
                      <a:r>
                        <a:rPr lang="it-IT" sz="700">
                          <a:effectLst/>
                        </a:rPr>
                        <a:t>1) Mobilità di prossimità per i centri storici del Comune dell’Aquila</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Acquisto n.18 autobus elettrici</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€ 1.200.000,00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€ 4.200.000,00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€ 5.400.000,00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2318077627"/>
                  </a:ext>
                </a:extLst>
              </a:tr>
              <a:tr h="327208">
                <a:tc vMerge="1">
                  <a:txBody>
                    <a:bodyPr/>
                    <a:lstStyle/>
                    <a:p>
                      <a:endParaRPr lang="it-IT"/>
                    </a:p>
                  </a:txBody>
                  <a:tcPr/>
                </a:tc>
                <a:tc>
                  <a:txBody>
                    <a:bodyPr/>
                    <a:lstStyle/>
                    <a:p>
                      <a:pPr algn="ctr">
                        <a:spcAft>
                          <a:spcPts val="0"/>
                        </a:spcAft>
                      </a:pPr>
                      <a:r>
                        <a:rPr lang="it-IT" sz="700">
                          <a:effectLst/>
                        </a:rPr>
                        <a:t>Acquisto n. 6 stazioni di ricarica per autobus elettrici</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€ 170.000,00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dirty="0">
                          <a:effectLst/>
                        </a:rPr>
                        <a:t> </a:t>
                      </a:r>
                      <a:endParaRPr lang="it-IT" sz="700" dirty="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€ 170.000,00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2937755562"/>
                  </a:ext>
                </a:extLst>
              </a:tr>
              <a:tr h="351903">
                <a:tc>
                  <a:txBody>
                    <a:bodyPr/>
                    <a:lstStyle/>
                    <a:p>
                      <a:pPr algn="ctr">
                        <a:spcAft>
                          <a:spcPts val="0"/>
                        </a:spcAft>
                      </a:pPr>
                      <a:r>
                        <a:rPr lang="it-IT" sz="700">
                          <a:effectLst/>
                        </a:rPr>
                        <a:t>2) Incentivi per la conversione dei veicoli privati in veicoli elettrici</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Incentivi per acquisto auto elettriche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dirty="0">
                          <a:effectLst/>
                        </a:rPr>
                        <a:t> </a:t>
                      </a:r>
                      <a:endParaRPr lang="it-IT" sz="700" dirty="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€ 1.000.000,00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€ 1.000.000,00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3435672913"/>
                  </a:ext>
                </a:extLst>
              </a:tr>
              <a:tr h="370423">
                <a:tc>
                  <a:txBody>
                    <a:bodyPr/>
                    <a:lstStyle/>
                    <a:p>
                      <a:pPr algn="ctr">
                        <a:spcAft>
                          <a:spcPts val="0"/>
                        </a:spcAft>
                      </a:pPr>
                      <a:r>
                        <a:rPr lang="it-IT" sz="700">
                          <a:effectLst/>
                        </a:rPr>
                        <a:t>3) Conversione autoparco Polizia Municipale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Acquisto parco macchine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dirty="0">
                          <a:effectLst/>
                        </a:rPr>
                        <a:t>€ 100.000,00</a:t>
                      </a:r>
                      <a:endParaRPr lang="it-IT" sz="700" dirty="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€ 250.000,00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€ 350.000,00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467761610"/>
                  </a:ext>
                </a:extLst>
              </a:tr>
              <a:tr h="314859">
                <a:tc rowSpan="2">
                  <a:txBody>
                    <a:bodyPr/>
                    <a:lstStyle/>
                    <a:p>
                      <a:pPr algn="ctr">
                        <a:spcAft>
                          <a:spcPts val="0"/>
                        </a:spcAft>
                      </a:pPr>
                      <a:r>
                        <a:rPr lang="it-IT" sz="700">
                          <a:effectLst/>
                        </a:rPr>
                        <a:t>4) Nodi autostradali</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Installazione n. 4 colonnine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€ 200.000,00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3212657196"/>
                  </a:ext>
                </a:extLst>
              </a:tr>
              <a:tr h="401290">
                <a:tc vMerge="1">
                  <a:txBody>
                    <a:bodyPr/>
                    <a:lstStyle/>
                    <a:p>
                      <a:endParaRPr lang="it-IT"/>
                    </a:p>
                  </a:txBody>
                  <a:tcPr/>
                </a:tc>
                <a:tc>
                  <a:txBody>
                    <a:bodyPr/>
                    <a:lstStyle/>
                    <a:p>
                      <a:pPr algn="ctr">
                        <a:spcAft>
                          <a:spcPts val="0"/>
                        </a:spcAft>
                      </a:pPr>
                      <a:r>
                        <a:rPr lang="it-IT" sz="700">
                          <a:effectLst/>
                        </a:rPr>
                        <a:t>Sistemazione aree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€ 150.000,00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€ 150.000,00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3645800441"/>
                  </a:ext>
                </a:extLst>
              </a:tr>
              <a:tr h="370423">
                <a:tc rowSpan="2">
                  <a:txBody>
                    <a:bodyPr/>
                    <a:lstStyle/>
                    <a:p>
                      <a:pPr algn="ctr">
                        <a:spcAft>
                          <a:spcPts val="0"/>
                        </a:spcAft>
                      </a:pPr>
                      <a:r>
                        <a:rPr lang="it-IT" sz="700">
                          <a:effectLst/>
                        </a:rPr>
                        <a:t>5) Promozione dell'utilizzo di biciclette elettriche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Bike Sharing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€ 640.000,00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€ 640.000,00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2364064099"/>
                  </a:ext>
                </a:extLst>
              </a:tr>
              <a:tr h="395118">
                <a:tc vMerge="1">
                  <a:txBody>
                    <a:bodyPr/>
                    <a:lstStyle/>
                    <a:p>
                      <a:endParaRPr lang="it-IT"/>
                    </a:p>
                  </a:txBody>
                  <a:tcPr/>
                </a:tc>
                <a:tc>
                  <a:txBody>
                    <a:bodyPr/>
                    <a:lstStyle/>
                    <a:p>
                      <a:pPr algn="ctr">
                        <a:spcAft>
                          <a:spcPts val="0"/>
                        </a:spcAft>
                      </a:pPr>
                      <a:r>
                        <a:rPr lang="it-IT" sz="700">
                          <a:effectLst/>
                        </a:rPr>
                        <a:t>Incentivo aquisto Bici elettriche a pedalata assistita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€ 100.000,00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2844169697"/>
                  </a:ext>
                </a:extLst>
              </a:tr>
              <a:tr h="246948">
                <a:tc gridSpan="2">
                  <a:txBody>
                    <a:bodyPr/>
                    <a:lstStyle/>
                    <a:p>
                      <a:pPr algn="ctr">
                        <a:spcAft>
                          <a:spcPts val="0"/>
                        </a:spcAft>
                      </a:pPr>
                      <a:r>
                        <a:rPr lang="it-IT" sz="700">
                          <a:effectLst/>
                        </a:rPr>
                        <a:t>TOTALE</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hMerge="1">
                  <a:txBody>
                    <a:bodyPr/>
                    <a:lstStyle/>
                    <a:p>
                      <a:endParaRPr lang="it-IT"/>
                    </a:p>
                  </a:txBody>
                  <a:tcPr/>
                </a:tc>
                <a:tc>
                  <a:txBody>
                    <a:bodyPr/>
                    <a:lstStyle/>
                    <a:p>
                      <a:pPr algn="ctr">
                        <a:spcAft>
                          <a:spcPts val="0"/>
                        </a:spcAft>
                      </a:pPr>
                      <a:r>
                        <a:rPr lang="it-IT" sz="700">
                          <a:effectLst/>
                        </a:rPr>
                        <a:t>€ 2.010.000,00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a:effectLst/>
                        </a:rPr>
                        <a:t>€ 200.000,00</a:t>
                      </a:r>
                      <a:endParaRPr lang="it-IT" sz="70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dirty="0">
                          <a:effectLst/>
                        </a:rPr>
                        <a:t>€ 100.000,00</a:t>
                      </a:r>
                      <a:endParaRPr lang="it-IT" sz="700" dirty="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dirty="0">
                          <a:effectLst/>
                        </a:rPr>
                        <a:t>€ 5.700.000,00</a:t>
                      </a:r>
                      <a:endParaRPr lang="it-IT" sz="700" dirty="0">
                        <a:effectLst/>
                        <a:latin typeface="Times New Roman" panose="02020603050405020304" pitchFamily="18" charset="0"/>
                        <a:ea typeface="Times New Roman" panose="02020603050405020304" pitchFamily="18" charset="0"/>
                      </a:endParaRPr>
                    </a:p>
                  </a:txBody>
                  <a:tcPr marL="29906" marR="29906" marT="0" marB="0" anchor="ctr"/>
                </a:tc>
                <a:tc>
                  <a:txBody>
                    <a:bodyPr/>
                    <a:lstStyle/>
                    <a:p>
                      <a:pPr algn="ctr">
                        <a:spcAft>
                          <a:spcPts val="0"/>
                        </a:spcAft>
                      </a:pPr>
                      <a:r>
                        <a:rPr lang="it-IT" sz="700" dirty="0">
                          <a:effectLst/>
                        </a:rPr>
                        <a:t>€ 8.010.000,00</a:t>
                      </a:r>
                      <a:endParaRPr lang="it-IT" sz="700" dirty="0">
                        <a:effectLst/>
                        <a:latin typeface="Times New Roman" panose="02020603050405020304" pitchFamily="18" charset="0"/>
                        <a:ea typeface="Times New Roman" panose="02020603050405020304" pitchFamily="18" charset="0"/>
                      </a:endParaRPr>
                    </a:p>
                  </a:txBody>
                  <a:tcPr marL="29906" marR="29906" marT="0" marB="0" anchor="ctr"/>
                </a:tc>
                <a:extLst>
                  <a:ext uri="{0D108BD9-81ED-4DB2-BD59-A6C34878D82A}">
                    <a16:rowId xmlns:a16="http://schemas.microsoft.com/office/drawing/2014/main" xmlns="" val="1682370452"/>
                  </a:ext>
                </a:extLst>
              </a:tr>
            </a:tbl>
          </a:graphicData>
        </a:graphic>
      </p:graphicFrame>
      <p:pic>
        <p:nvPicPr>
          <p:cNvPr id="3" name="Immagine 2">
            <a:extLst>
              <a:ext uri="{FF2B5EF4-FFF2-40B4-BE49-F238E27FC236}">
                <a16:creationId xmlns:a16="http://schemas.microsoft.com/office/drawing/2014/main" xmlns="" id="{04E3899E-6E95-4323-A7F3-62278DC7F0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133600" cy="1072896"/>
          </a:xfrm>
          <a:prstGeom prst="rect">
            <a:avLst/>
          </a:prstGeom>
        </p:spPr>
      </p:pic>
    </p:spTree>
    <p:extLst>
      <p:ext uri="{BB962C8B-B14F-4D97-AF65-F5344CB8AC3E}">
        <p14:creationId xmlns:p14="http://schemas.microsoft.com/office/powerpoint/2010/main" val="506041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753</TotalTime>
  <Words>1045</Words>
  <Application>Microsoft Office PowerPoint</Application>
  <PresentationFormat>Widescreen</PresentationFormat>
  <Paragraphs>86</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Arial Rounded MT Bold</vt:lpstr>
      <vt:lpstr>Calibri</vt:lpstr>
      <vt:lpstr>Century Gothic</vt:lpstr>
      <vt:lpstr>Times New Roman</vt:lpstr>
      <vt:lpstr>Wingdings 3</vt:lpstr>
      <vt:lpstr>Ione</vt:lpstr>
      <vt:lpstr>Progetto mobilità elettrica del Comune dell’Aquila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 mingroni</dc:creator>
  <cp:lastModifiedBy>F.Caporale</cp:lastModifiedBy>
  <cp:revision>45</cp:revision>
  <cp:lastPrinted>2018-03-14T12:54:27Z</cp:lastPrinted>
  <dcterms:created xsi:type="dcterms:W3CDTF">2015-01-23T07:29:38Z</dcterms:created>
  <dcterms:modified xsi:type="dcterms:W3CDTF">2018-03-14T12:55:21Z</dcterms:modified>
</cp:coreProperties>
</file>